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71" r:id="rId2"/>
    <p:sldId id="401" r:id="rId3"/>
    <p:sldId id="566" r:id="rId4"/>
    <p:sldId id="568" r:id="rId5"/>
    <p:sldId id="573" r:id="rId6"/>
    <p:sldId id="574" r:id="rId7"/>
    <p:sldId id="577" r:id="rId8"/>
    <p:sldId id="575" r:id="rId9"/>
    <p:sldId id="576" r:id="rId10"/>
    <p:sldId id="578" r:id="rId11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6699"/>
    <a:srgbClr val="CC3300"/>
    <a:srgbClr val="006600"/>
    <a:srgbClr val="99FFCC"/>
    <a:srgbClr val="00FFFF"/>
    <a:srgbClr val="66CCFF"/>
    <a:srgbClr val="FF9966"/>
    <a:srgbClr val="9966FF"/>
    <a:srgbClr val="FF5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5577" autoAdjust="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o%20SIC%20-%20UFGD%20-%20v.2.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o%20SIC%20-%20UFGD%20-%20v.2.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o%20SIC%20-%20UFGD%20-%20v.2.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o%20SIC%20-%20UFGD%20-%20v.2.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o%20SIC%20-%20UFGD%20-%20v.2.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o%20SIC%20-%20UFGD%20-%20v.2.0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o%20SIC%20-%20UFGD%20-%20v.2.0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o%20SIC%20-%20UFGD%20-%20v.2.0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o%20SIC%20-%20UFGD%20-%20v.2.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o%20SIC%20-%20UFGD%20-%20v.2.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o%20SIC%20-%20UFGD%20-%20v.2.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o%20SIC%20-%20UFGD%20-%20v.2.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o%20SIC%20-%20UFGD%20-%20v.2.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o%20SIC%20-%20UFGD%20-%20v.2.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o%20SIC%20-%20UFGD%20-%20v.2.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o%20SIC%20-%20UFGD%20-%20v.2.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o%20SIC%20-%20UFGD%20-%20v.2.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n-US" sz="1200" b="1" i="0" u="none" strike="noStrike" kern="1200" baseline="0">
                <a:solidFill>
                  <a:srgbClr val="285000"/>
                </a:solidFill>
                <a:latin typeface="Century Gothic" panose="020B0502020202020204" pitchFamily="34" charset="0"/>
                <a:ea typeface="Tahoma" pitchFamily="34" charset="0"/>
                <a:cs typeface="Tahoma" pitchFamily="34" charset="0"/>
              </a:defRPr>
            </a:pPr>
            <a:r>
              <a:rPr lang="en-US" sz="1200" b="1" i="0" u="none" strike="noStrike" kern="1200" baseline="0">
                <a:solidFill>
                  <a:srgbClr val="285000"/>
                </a:solidFill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Número de Pedidos de acesso à Informação 2012-2017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'Pedidos Informação'!$C$31</c:f>
              <c:strCache>
                <c:ptCount val="1"/>
                <c:pt idx="0">
                  <c:v>Total de Pedidos</c:v>
                </c:pt>
              </c:strCache>
            </c:strRef>
          </c:tx>
          <c:spPr>
            <a:solidFill>
              <a:srgbClr val="FFC000"/>
            </a:solidFill>
            <a:effectLst>
              <a:outerShdw blurRad="50800" dist="38100" dir="2700000" algn="ctr" rotWithShape="0">
                <a:srgbClr val="000000">
                  <a:alpha val="40000"/>
                </a:srgbClr>
              </a:outerShdw>
            </a:effectLst>
          </c:spPr>
          <c:invertIfNegative val="0"/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dir="2700000" algn="ctr" rotWithShape="0">
                  <a:srgbClr val="000000">
                    <a:alpha val="4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22F-4678-A1D3-BEA2277B8F94}"/>
              </c:ext>
            </c:extLst>
          </c:dPt>
          <c:dLbls>
            <c:spPr>
              <a:solidFill>
                <a:schemeClr val="bg1">
                  <a:lumMod val="95000"/>
                </a:schemeClr>
              </a:solidFill>
            </c:spPr>
            <c:txPr>
              <a:bodyPr/>
              <a:lstStyle/>
              <a:p>
                <a:pPr>
                  <a:defRPr sz="1000" b="1">
                    <a:solidFill>
                      <a:srgbClr val="C00000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'Pedidos Informação'!$D$18:$K$18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Total</c:v>
                </c:pt>
                <c:pt idx="7">
                  <c:v>(%) Evolução 2012/2017</c:v>
                </c:pt>
              </c:strCache>
            </c:strRef>
          </c:cat>
          <c:val>
            <c:numRef>
              <c:f>'Pedidos Informação'!$D$31:$K$31</c:f>
              <c:numCache>
                <c:formatCode>General</c:formatCode>
                <c:ptCount val="8"/>
                <c:pt idx="0">
                  <c:v>35</c:v>
                </c:pt>
                <c:pt idx="1">
                  <c:v>39</c:v>
                </c:pt>
                <c:pt idx="2">
                  <c:v>29</c:v>
                </c:pt>
                <c:pt idx="3">
                  <c:v>55</c:v>
                </c:pt>
                <c:pt idx="4">
                  <c:v>81</c:v>
                </c:pt>
                <c:pt idx="5">
                  <c:v>148</c:v>
                </c:pt>
                <c:pt idx="6">
                  <c:v>387</c:v>
                </c:pt>
                <c:pt idx="7" formatCode="0%">
                  <c:v>3.2285714285714286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2F-4678-A1D3-BEA2277B8F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69152128"/>
        <c:axId val="69194880"/>
      </c:barChart>
      <c:catAx>
        <c:axId val="691521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69194880"/>
        <c:crosses val="autoZero"/>
        <c:auto val="1"/>
        <c:lblAlgn val="ctr"/>
        <c:lblOffset val="100"/>
        <c:noMultiLvlLbl val="0"/>
      </c:catAx>
      <c:valAx>
        <c:axId val="69194880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crossAx val="6915212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ln cap="rnd"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pt-BR" sz="1100"/>
              <a:t>(%) Meios de Envio das respostas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6699"/>
              </a:solidFill>
            </c:spPr>
            <c:extLst>
              <c:ext xmlns:c16="http://schemas.microsoft.com/office/drawing/2014/chart" uri="{C3380CC4-5D6E-409C-BE32-E72D297353CC}">
                <c16:uniqueId val="{00000001-FC5A-4AB1-A078-68F8A9605F19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FC5A-4AB1-A078-68F8A9605F1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Respostas_pedidos!$B$28:$B$30</c:f>
              <c:strCache>
                <c:ptCount val="3"/>
                <c:pt idx="0">
                  <c:v>Correspondência eletrônica (e-mail)</c:v>
                </c:pt>
                <c:pt idx="1">
                  <c:v>Buscar/Consultar Pessoalmente</c:v>
                </c:pt>
                <c:pt idx="2">
                  <c:v>Pelo sistema (com avisos por email)</c:v>
                </c:pt>
              </c:strCache>
            </c:strRef>
          </c:cat>
          <c:val>
            <c:numRef>
              <c:f>Respostas_pedidos!$J$28:$J$30</c:f>
              <c:numCache>
                <c:formatCode>0%</c:formatCode>
                <c:ptCount val="3"/>
                <c:pt idx="0">
                  <c:v>0.12144702842377261</c:v>
                </c:pt>
                <c:pt idx="1">
                  <c:v>1.0335917312661499E-2</c:v>
                </c:pt>
                <c:pt idx="2">
                  <c:v>0.86821705426356588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5A-4AB1-A078-68F8A9605F1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196593040306765"/>
          <c:y val="0.28980737406142681"/>
          <c:w val="0.27242803496267792"/>
          <c:h val="0.51714359710461744"/>
        </c:manualLayout>
      </c:layout>
      <c:overlay val="0"/>
      <c:txPr>
        <a:bodyPr/>
        <a:lstStyle/>
        <a:p>
          <a:pPr>
            <a:defRPr sz="800"/>
          </a:pPr>
          <a:endParaRPr lang="pt-BR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pt-BR" sz="1100"/>
              <a:t>Pedidos por tipo de respostas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873108554269874E-2"/>
          <c:y val="0.27725682186616907"/>
          <c:w val="0.51461903045691715"/>
          <c:h val="0.6962880498442872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6699"/>
              </a:solidFill>
            </c:spPr>
            <c:extLst>
              <c:ext xmlns:c16="http://schemas.microsoft.com/office/drawing/2014/chart" uri="{C3380CC4-5D6E-409C-BE32-E72D297353CC}">
                <c16:uniqueId val="{00000001-A692-438A-A11B-67F775032E3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A692-438A-A11B-67F775032E34}"/>
              </c:ext>
            </c:extLst>
          </c:dPt>
          <c:dPt>
            <c:idx val="2"/>
            <c:bubble3D val="0"/>
            <c:spPr>
              <a:solidFill>
                <a:srgbClr val="285000"/>
              </a:solidFill>
            </c:spPr>
            <c:extLst>
              <c:ext xmlns:c16="http://schemas.microsoft.com/office/drawing/2014/chart" uri="{C3380CC4-5D6E-409C-BE32-E72D297353CC}">
                <c16:uniqueId val="{00000005-A692-438A-A11B-67F775032E34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7-A692-438A-A11B-67F775032E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9-A692-438A-A11B-67F775032E34}"/>
              </c:ext>
            </c:extLst>
          </c:dPt>
          <c:dPt>
            <c:idx val="6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B-A692-438A-A11B-67F775032E34}"/>
              </c:ext>
            </c:extLst>
          </c:dPt>
          <c:dLbls>
            <c:dLbl>
              <c:idx val="0"/>
              <c:layout>
                <c:manualLayout>
                  <c:x val="-3.0943145971203928E-2"/>
                  <c:y val="5.95098568550245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92-438A-A11B-67F775032E34}"/>
                </c:ext>
              </c:extLst>
            </c:dLbl>
            <c:dLbl>
              <c:idx val="1"/>
              <c:layout>
                <c:manualLayout>
                  <c:x val="-3.8378379653736305E-2"/>
                  <c:y val="-2.289009479180278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92-438A-A11B-67F775032E34}"/>
                </c:ext>
              </c:extLst>
            </c:dLbl>
            <c:dLbl>
              <c:idx val="2"/>
              <c:layout>
                <c:manualLayout>
                  <c:x val="-5.3854852956896994E-2"/>
                  <c:y val="-5.360719057599366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92-438A-A11B-67F775032E34}"/>
                </c:ext>
              </c:extLst>
            </c:dLbl>
            <c:dLbl>
              <c:idx val="3"/>
              <c:layout>
                <c:manualLayout>
                  <c:x val="0.20127255802202851"/>
                  <c:y val="-0.1006265990397573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92-438A-A11B-67F775032E34}"/>
                </c:ext>
              </c:extLst>
            </c:dLbl>
            <c:dLbl>
              <c:idx val="4"/>
              <c:layout>
                <c:manualLayout>
                  <c:x val="-4.7280441725514336E-2"/>
                  <c:y val="-5.154880412001448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692-438A-A11B-67F775032E34}"/>
                </c:ext>
              </c:extLst>
            </c:dLbl>
            <c:dLbl>
              <c:idx val="5"/>
              <c:layout>
                <c:manualLayout>
                  <c:x val="1.7886703569082774E-2"/>
                  <c:y val="-7.14478905084275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692-438A-A11B-67F775032E34}"/>
                </c:ext>
              </c:extLst>
            </c:dLbl>
            <c:dLbl>
              <c:idx val="6"/>
              <c:layout>
                <c:manualLayout>
                  <c:x val="0.1445840510634869"/>
                  <c:y val="1.12664242930121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692-438A-A11B-67F775032E3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Respostas_pedidos!$B$37:$B$43</c:f>
              <c:strCache>
                <c:ptCount val="7"/>
                <c:pt idx="0">
                  <c:v>Acesso concedido</c:v>
                </c:pt>
                <c:pt idx="1">
                  <c:v>Informação inexistente</c:v>
                </c:pt>
                <c:pt idx="2">
                  <c:v>Órgão não tem competência para responder sobre o assunto</c:v>
                </c:pt>
                <c:pt idx="3">
                  <c:v>Acesso Parcialmente Concedido</c:v>
                </c:pt>
                <c:pt idx="4">
                  <c:v>Pergunta duplicada/Repetida </c:v>
                </c:pt>
                <c:pt idx="5">
                  <c:v>Não se trata de solicitação de informação</c:v>
                </c:pt>
                <c:pt idx="6">
                  <c:v>Acesso negado</c:v>
                </c:pt>
              </c:strCache>
            </c:strRef>
          </c:cat>
          <c:val>
            <c:numRef>
              <c:f>Respostas_pedidos!$J$37:$J$43</c:f>
              <c:numCache>
                <c:formatCode>0%</c:formatCode>
                <c:ptCount val="7"/>
                <c:pt idx="0">
                  <c:v>0.80582524271844658</c:v>
                </c:pt>
                <c:pt idx="1">
                  <c:v>7.1197411003236247E-2</c:v>
                </c:pt>
                <c:pt idx="2">
                  <c:v>4.2071197411003236E-2</c:v>
                </c:pt>
                <c:pt idx="3">
                  <c:v>3.5598705501618123E-2</c:v>
                </c:pt>
                <c:pt idx="4">
                  <c:v>2.2653721682847898E-2</c:v>
                </c:pt>
                <c:pt idx="5">
                  <c:v>1.6181229773462782E-2</c:v>
                </c:pt>
                <c:pt idx="6">
                  <c:v>6.4724919093851136E-3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692-438A-A11B-67F775032E3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593760044516653"/>
          <c:y val="0.11398686427987034"/>
          <c:w val="0.37845642537805507"/>
          <c:h val="0.8473430910846137"/>
        </c:manualLayout>
      </c:layout>
      <c:overlay val="0"/>
      <c:txPr>
        <a:bodyPr/>
        <a:lstStyle/>
        <a:p>
          <a:pPr>
            <a:defRPr sz="800"/>
          </a:pPr>
          <a:endParaRPr lang="pt-BR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Tipos de Solicitantes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perfil_solicitantes_geral!$B$20</c:f>
              <c:strCache>
                <c:ptCount val="1"/>
                <c:pt idx="0">
                  <c:v>Pessoa Física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perfil_solicitantes_geral!$C$19:$H$19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perfil_solicitantes_geral!$C$20:$H$20</c:f>
              <c:numCache>
                <c:formatCode>General</c:formatCode>
                <c:ptCount val="6"/>
                <c:pt idx="0">
                  <c:v>19</c:v>
                </c:pt>
                <c:pt idx="1">
                  <c:v>31</c:v>
                </c:pt>
                <c:pt idx="2">
                  <c:v>27</c:v>
                </c:pt>
                <c:pt idx="3">
                  <c:v>39</c:v>
                </c:pt>
                <c:pt idx="4">
                  <c:v>62</c:v>
                </c:pt>
                <c:pt idx="5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EB-4EC0-8949-38585FCA5E34}"/>
            </c:ext>
          </c:extLst>
        </c:ser>
        <c:ser>
          <c:idx val="1"/>
          <c:order val="1"/>
          <c:tx>
            <c:strRef>
              <c:f>perfil_solicitantes_geral!$B$21</c:f>
              <c:strCache>
                <c:ptCount val="1"/>
                <c:pt idx="0">
                  <c:v>Pessoa Jurídica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3811418671950447E-2"/>
                  <c:y val="-1.619180274049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EB-4EC0-8949-38585FCA5E34}"/>
                </c:ext>
              </c:extLst>
            </c:dLbl>
            <c:dLbl>
              <c:idx val="1"/>
              <c:layout>
                <c:manualLayout>
                  <c:x val="2.4442348774995716E-2"/>
                  <c:y val="-1.5035856373711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EB-4EC0-8949-38585FCA5E34}"/>
                </c:ext>
              </c:extLst>
            </c:dLbl>
            <c:dLbl>
              <c:idx val="2"/>
              <c:layout>
                <c:manualLayout>
                  <c:x val="7.3848436442019447E-3"/>
                  <c:y val="-1.3069355788141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EB-4EC0-8949-38585FCA5E34}"/>
                </c:ext>
              </c:extLst>
            </c:dLbl>
            <c:dLbl>
              <c:idx val="3"/>
              <c:layout>
                <c:manualLayout>
                  <c:x val="4.4440634136355779E-3"/>
                  <c:y val="-1.2028685098969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EB-4EC0-8949-38585FCA5E34}"/>
                </c:ext>
              </c:extLst>
            </c:dLbl>
            <c:dLbl>
              <c:idx val="4"/>
              <c:layout>
                <c:manualLayout>
                  <c:x val="1.3332190240906731E-2"/>
                  <c:y val="-1.5035856373711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EB-4EC0-8949-38585FCA5E34}"/>
                </c:ext>
              </c:extLst>
            </c:dLbl>
            <c:dLbl>
              <c:idx val="5"/>
              <c:layout>
                <c:manualLayout>
                  <c:x val="1.9998285361360099E-2"/>
                  <c:y val="-1.8043027648453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EB-4EC0-8949-38585FCA5E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perfil_solicitantes_geral!$C$19:$H$19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perfil_solicitantes_geral!$C$21:$H$21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8EB-4EC0-8949-38585FCA5E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76695808"/>
        <c:axId val="76726272"/>
        <c:axId val="0"/>
      </c:bar3DChart>
      <c:catAx>
        <c:axId val="76695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6726272"/>
        <c:crosses val="autoZero"/>
        <c:auto val="1"/>
        <c:lblAlgn val="ctr"/>
        <c:lblOffset val="100"/>
        <c:noMultiLvlLbl val="0"/>
      </c:catAx>
      <c:valAx>
        <c:axId val="7672627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crossAx val="766958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t-BR" sz="1200"/>
              <a:t>(%) Tipos de Solicitantes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1.044176690317533E-2"/>
                  <c:y val="-1.214953300830413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0E-40BE-B5BC-BC76937600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perfil_solicitantes_geral!$B$20:$B$21</c:f>
              <c:strCache>
                <c:ptCount val="2"/>
                <c:pt idx="0">
                  <c:v>Pessoa Física</c:v>
                </c:pt>
                <c:pt idx="1">
                  <c:v>Pessoa Jurídica</c:v>
                </c:pt>
              </c:strCache>
            </c:strRef>
          </c:cat>
          <c:val>
            <c:numRef>
              <c:f>perfil_solicitantes_geral!$J$20:$J$21</c:f>
              <c:numCache>
                <c:formatCode>0%</c:formatCode>
                <c:ptCount val="2"/>
                <c:pt idx="0">
                  <c:v>0.97192982456140353</c:v>
                </c:pt>
                <c:pt idx="1">
                  <c:v>2.8070175438596492E-2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0E-40BE-B5BC-BC769376003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(%)Localização dos Solicitantes - Número de Solicitantes</a:t>
            </a:r>
          </a:p>
        </c:rich>
      </c:tx>
      <c:overlay val="0"/>
    </c:title>
    <c:autoTitleDeleted val="0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perfil_solicitantes_geral!$A$28:$B$54</c:f>
              <c:strCache>
                <c:ptCount val="27"/>
                <c:pt idx="0">
                  <c:v>MS</c:v>
                </c:pt>
                <c:pt idx="1">
                  <c:v>SP</c:v>
                </c:pt>
                <c:pt idx="2">
                  <c:v>MG</c:v>
                </c:pt>
                <c:pt idx="3">
                  <c:v>DF</c:v>
                </c:pt>
                <c:pt idx="4">
                  <c:v>Não Informado</c:v>
                </c:pt>
                <c:pt idx="5">
                  <c:v>CE</c:v>
                </c:pt>
                <c:pt idx="6">
                  <c:v>PR</c:v>
                </c:pt>
                <c:pt idx="7">
                  <c:v>RS</c:v>
                </c:pt>
                <c:pt idx="8">
                  <c:v>RJ</c:v>
                </c:pt>
                <c:pt idx="9">
                  <c:v>GO</c:v>
                </c:pt>
                <c:pt idx="10">
                  <c:v>PA</c:v>
                </c:pt>
                <c:pt idx="11">
                  <c:v>PB</c:v>
                </c:pt>
                <c:pt idx="12">
                  <c:v>RO</c:v>
                </c:pt>
                <c:pt idx="13">
                  <c:v>SC</c:v>
                </c:pt>
                <c:pt idx="14">
                  <c:v>SE</c:v>
                </c:pt>
                <c:pt idx="15">
                  <c:v>ES</c:v>
                </c:pt>
                <c:pt idx="16">
                  <c:v>RN</c:v>
                </c:pt>
                <c:pt idx="17">
                  <c:v>AL</c:v>
                </c:pt>
                <c:pt idx="18">
                  <c:v>MT</c:v>
                </c:pt>
                <c:pt idx="19">
                  <c:v>PI</c:v>
                </c:pt>
                <c:pt idx="20">
                  <c:v>BA</c:v>
                </c:pt>
                <c:pt idx="21">
                  <c:v>TO</c:v>
                </c:pt>
                <c:pt idx="22">
                  <c:v>AC</c:v>
                </c:pt>
                <c:pt idx="23">
                  <c:v>AM</c:v>
                </c:pt>
                <c:pt idx="24">
                  <c:v>MA</c:v>
                </c:pt>
                <c:pt idx="25">
                  <c:v>PE</c:v>
                </c:pt>
                <c:pt idx="26">
                  <c:v>Outros países</c:v>
                </c:pt>
              </c:strCache>
            </c:strRef>
          </c:cat>
          <c:val>
            <c:numRef>
              <c:f>perfil_solicitantes_geral!$J$28:$J$54</c:f>
              <c:numCache>
                <c:formatCode>0.0%</c:formatCode>
                <c:ptCount val="27"/>
                <c:pt idx="0">
                  <c:v>0.22695035460992907</c:v>
                </c:pt>
                <c:pt idx="1">
                  <c:v>0.12056737588652482</c:v>
                </c:pt>
                <c:pt idx="2">
                  <c:v>9.5744680851063829E-2</c:v>
                </c:pt>
                <c:pt idx="3">
                  <c:v>9.2198581560283682E-2</c:v>
                </c:pt>
                <c:pt idx="4">
                  <c:v>6.3829787234042548E-2</c:v>
                </c:pt>
                <c:pt idx="5">
                  <c:v>5.6737588652482268E-2</c:v>
                </c:pt>
                <c:pt idx="6">
                  <c:v>4.6099290780141841E-2</c:v>
                </c:pt>
                <c:pt idx="7">
                  <c:v>3.9007092198581561E-2</c:v>
                </c:pt>
                <c:pt idx="8">
                  <c:v>3.1914893617021274E-2</c:v>
                </c:pt>
                <c:pt idx="9">
                  <c:v>2.4822695035460994E-2</c:v>
                </c:pt>
                <c:pt idx="10">
                  <c:v>2.4822695035460994E-2</c:v>
                </c:pt>
                <c:pt idx="11">
                  <c:v>2.4822695035460994E-2</c:v>
                </c:pt>
                <c:pt idx="12">
                  <c:v>2.4822695035460994E-2</c:v>
                </c:pt>
                <c:pt idx="13">
                  <c:v>1.7730496453900711E-2</c:v>
                </c:pt>
                <c:pt idx="14">
                  <c:v>1.7730496453900711E-2</c:v>
                </c:pt>
                <c:pt idx="15">
                  <c:v>1.4184397163120567E-2</c:v>
                </c:pt>
                <c:pt idx="16">
                  <c:v>1.4184397163120567E-2</c:v>
                </c:pt>
                <c:pt idx="17">
                  <c:v>0.01</c:v>
                </c:pt>
                <c:pt idx="18">
                  <c:v>1.0638297872340425E-2</c:v>
                </c:pt>
                <c:pt idx="19">
                  <c:v>1.0638297872340425E-2</c:v>
                </c:pt>
                <c:pt idx="20">
                  <c:v>7.0921985815602835E-3</c:v>
                </c:pt>
                <c:pt idx="21">
                  <c:v>7.0921985815602835E-3</c:v>
                </c:pt>
                <c:pt idx="22">
                  <c:v>3.5460992907801418E-3</c:v>
                </c:pt>
                <c:pt idx="23">
                  <c:v>3.5460992907801418E-3</c:v>
                </c:pt>
                <c:pt idx="24">
                  <c:v>3.5460992907801418E-3</c:v>
                </c:pt>
                <c:pt idx="25">
                  <c:v>3.5460992907801418E-3</c:v>
                </c:pt>
                <c:pt idx="26">
                  <c:v>3.5460992907801418E-3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A-4D6F-B10D-0B07AD66D1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cylinder"/>
        <c:axId val="76673024"/>
        <c:axId val="76663040"/>
        <c:axId val="0"/>
      </c:bar3DChart>
      <c:valAx>
        <c:axId val="76663040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one"/>
        <c:crossAx val="76673024"/>
        <c:crosses val="autoZero"/>
        <c:crossBetween val="between"/>
      </c:valAx>
      <c:catAx>
        <c:axId val="766730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666304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700"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(%)Localização dos Solicitantes - Número de Pedidos</a:t>
            </a:r>
          </a:p>
        </c:rich>
      </c:tx>
      <c:overlay val="0"/>
    </c:title>
    <c:autoTitleDeleted val="0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perfil_solicitantes_geral!$A$61:$B$87</c:f>
              <c:strCache>
                <c:ptCount val="27"/>
                <c:pt idx="0">
                  <c:v>MS</c:v>
                </c:pt>
                <c:pt idx="1">
                  <c:v>SP</c:v>
                </c:pt>
                <c:pt idx="2">
                  <c:v>DF</c:v>
                </c:pt>
                <c:pt idx="3">
                  <c:v>MG</c:v>
                </c:pt>
                <c:pt idx="4">
                  <c:v>CE</c:v>
                </c:pt>
                <c:pt idx="5">
                  <c:v>Não Informado</c:v>
                </c:pt>
                <c:pt idx="6">
                  <c:v>PA</c:v>
                </c:pt>
                <c:pt idx="7">
                  <c:v>PR</c:v>
                </c:pt>
                <c:pt idx="8">
                  <c:v>TO</c:v>
                </c:pt>
                <c:pt idx="9">
                  <c:v>RJ</c:v>
                </c:pt>
                <c:pt idx="10">
                  <c:v>RS</c:v>
                </c:pt>
                <c:pt idx="11">
                  <c:v>AL</c:v>
                </c:pt>
                <c:pt idx="12">
                  <c:v>PB</c:v>
                </c:pt>
                <c:pt idx="13">
                  <c:v>GO</c:v>
                </c:pt>
                <c:pt idx="14">
                  <c:v>RO</c:v>
                </c:pt>
                <c:pt idx="15">
                  <c:v>SC</c:v>
                </c:pt>
                <c:pt idx="16">
                  <c:v>SE</c:v>
                </c:pt>
                <c:pt idx="17">
                  <c:v>ES</c:v>
                </c:pt>
                <c:pt idx="18">
                  <c:v>RN</c:v>
                </c:pt>
                <c:pt idx="19">
                  <c:v>MT</c:v>
                </c:pt>
                <c:pt idx="20">
                  <c:v>PI</c:v>
                </c:pt>
                <c:pt idx="21">
                  <c:v>BA</c:v>
                </c:pt>
                <c:pt idx="22">
                  <c:v>PE</c:v>
                </c:pt>
                <c:pt idx="23">
                  <c:v>Outros Países</c:v>
                </c:pt>
                <c:pt idx="24">
                  <c:v>AC</c:v>
                </c:pt>
                <c:pt idx="25">
                  <c:v>AM</c:v>
                </c:pt>
                <c:pt idx="26">
                  <c:v>MA</c:v>
                </c:pt>
              </c:strCache>
            </c:strRef>
          </c:cat>
          <c:val>
            <c:numRef>
              <c:f>perfil_solicitantes_geral!$J$61:$J$87</c:f>
              <c:numCache>
                <c:formatCode>0%</c:formatCode>
                <c:ptCount val="27"/>
                <c:pt idx="0">
                  <c:v>0.27525252525252525</c:v>
                </c:pt>
                <c:pt idx="1">
                  <c:v>0.10353535353535354</c:v>
                </c:pt>
                <c:pt idx="2">
                  <c:v>8.0808080808080815E-2</c:v>
                </c:pt>
                <c:pt idx="3">
                  <c:v>7.3232323232323232E-2</c:v>
                </c:pt>
                <c:pt idx="4">
                  <c:v>6.0606060606060608E-2</c:v>
                </c:pt>
                <c:pt idx="5">
                  <c:v>5.3030303030303032E-2</c:v>
                </c:pt>
                <c:pt idx="6">
                  <c:v>5.0505050505050504E-2</c:v>
                </c:pt>
                <c:pt idx="7">
                  <c:v>4.5454545454545456E-2</c:v>
                </c:pt>
                <c:pt idx="8">
                  <c:v>4.0404040404040407E-2</c:v>
                </c:pt>
                <c:pt idx="9">
                  <c:v>2.7777777777777776E-2</c:v>
                </c:pt>
                <c:pt idx="10">
                  <c:v>2.7777777777777776E-2</c:v>
                </c:pt>
                <c:pt idx="11">
                  <c:v>2.2727272727272728E-2</c:v>
                </c:pt>
                <c:pt idx="12">
                  <c:v>2.0202020202020204E-2</c:v>
                </c:pt>
                <c:pt idx="13">
                  <c:v>1.7676767676767676E-2</c:v>
                </c:pt>
                <c:pt idx="14">
                  <c:v>1.7676767676767676E-2</c:v>
                </c:pt>
                <c:pt idx="15">
                  <c:v>1.2626262626262626E-2</c:v>
                </c:pt>
                <c:pt idx="16">
                  <c:v>1.2626262626262626E-2</c:v>
                </c:pt>
                <c:pt idx="17">
                  <c:v>1.0101010101010102E-2</c:v>
                </c:pt>
                <c:pt idx="18">
                  <c:v>1.0101010101010102E-2</c:v>
                </c:pt>
                <c:pt idx="19">
                  <c:v>7.575757575757576E-3</c:v>
                </c:pt>
                <c:pt idx="20">
                  <c:v>7.575757575757576E-3</c:v>
                </c:pt>
                <c:pt idx="21">
                  <c:v>5.0505050505050509E-3</c:v>
                </c:pt>
                <c:pt idx="22">
                  <c:v>5.0505050505050509E-3</c:v>
                </c:pt>
                <c:pt idx="23">
                  <c:v>5.0505050505050509E-3</c:v>
                </c:pt>
                <c:pt idx="24">
                  <c:v>2.5252525252525255E-3</c:v>
                </c:pt>
                <c:pt idx="25">
                  <c:v>2.5252525252525255E-3</c:v>
                </c:pt>
                <c:pt idx="26">
                  <c:v>2.5252525252525255E-3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46-43D4-BD1B-97594FF8FB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cylinder"/>
        <c:axId val="83557376"/>
        <c:axId val="83555840"/>
        <c:axId val="0"/>
      </c:bar3DChart>
      <c:valAx>
        <c:axId val="8355584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83557376"/>
        <c:crosses val="autoZero"/>
        <c:crossBetween val="between"/>
      </c:valAx>
      <c:catAx>
        <c:axId val="835573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8355584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700"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(%) Escolaridade Solicitante - Pessoa Física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A3F7-4094-AEA9-6C9D6F9066D3}"/>
              </c:ext>
            </c:extLst>
          </c:dPt>
          <c:dPt>
            <c:idx val="1"/>
            <c:bubble3D val="0"/>
            <c:spPr>
              <a:solidFill>
                <a:srgbClr val="FF6699"/>
              </a:solidFill>
            </c:spPr>
            <c:extLst>
              <c:ext xmlns:c16="http://schemas.microsoft.com/office/drawing/2014/chart" uri="{C3380CC4-5D6E-409C-BE32-E72D297353CC}">
                <c16:uniqueId val="{00000003-A3F7-4094-AEA9-6C9D6F9066D3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A3F7-4094-AEA9-6C9D6F9066D3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A3F7-4094-AEA9-6C9D6F9066D3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9-A3F7-4094-AEA9-6C9D6F9066D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perfil_solicitantes_fisica_juri!$B$29:$B$34</c:f>
              <c:strCache>
                <c:ptCount val="6"/>
                <c:pt idx="0">
                  <c:v>Ensino Médio </c:v>
                </c:pt>
                <c:pt idx="1">
                  <c:v>Ensino Superior </c:v>
                </c:pt>
                <c:pt idx="2">
                  <c:v>Pós-graduação</c:v>
                </c:pt>
                <c:pt idx="3">
                  <c:v>Mestrado/Doutorado</c:v>
                </c:pt>
                <c:pt idx="4">
                  <c:v>Fundamental</c:v>
                </c:pt>
                <c:pt idx="5">
                  <c:v>Não Informado</c:v>
                </c:pt>
              </c:strCache>
            </c:strRef>
          </c:cat>
          <c:val>
            <c:numRef>
              <c:f>perfil_solicitantes_fisica_juri!$J$29:$J$34</c:f>
              <c:numCache>
                <c:formatCode>0%</c:formatCode>
                <c:ptCount val="6"/>
                <c:pt idx="0">
                  <c:v>0.1588447653429603</c:v>
                </c:pt>
                <c:pt idx="1">
                  <c:v>0.28880866425992779</c:v>
                </c:pt>
                <c:pt idx="2">
                  <c:v>0.25270758122743681</c:v>
                </c:pt>
                <c:pt idx="3">
                  <c:v>0.22743682310469315</c:v>
                </c:pt>
                <c:pt idx="4">
                  <c:v>3.6101083032490976E-3</c:v>
                </c:pt>
                <c:pt idx="5">
                  <c:v>6.8592057761732855E-2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3F7-4094-AEA9-6C9D6F9066D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(%) Profissão Solicitante - Pessoa Física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387-404F-898B-240B1EF38131}"/>
              </c:ext>
            </c:extLst>
          </c:dPt>
          <c:dPt>
            <c:idx val="1"/>
            <c:bubble3D val="0"/>
            <c:spPr>
              <a:solidFill>
                <a:srgbClr val="FF6699"/>
              </a:solidFill>
            </c:spPr>
            <c:extLst>
              <c:ext xmlns:c16="http://schemas.microsoft.com/office/drawing/2014/chart" uri="{C3380CC4-5D6E-409C-BE32-E72D297353CC}">
                <c16:uniqueId val="{00000003-4387-404F-898B-240B1EF38131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4387-404F-898B-240B1EF38131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4387-404F-898B-240B1EF38131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9-4387-404F-898B-240B1EF38131}"/>
              </c:ext>
            </c:extLst>
          </c:dPt>
          <c:dPt>
            <c:idx val="5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B-4387-404F-898B-240B1EF38131}"/>
              </c:ext>
            </c:extLst>
          </c:dPt>
          <c:dPt>
            <c:idx val="10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D-4387-404F-898B-240B1EF3813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4387-404F-898B-240B1EF38131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perfil_solicitantes_fisica_juri!$B$41:$B$52</c:f>
              <c:strCache>
                <c:ptCount val="12"/>
                <c:pt idx="0">
                  <c:v>Empregado - setor privado</c:v>
                </c:pt>
                <c:pt idx="1">
                  <c:v>Empresário/empreendedor</c:v>
                </c:pt>
                <c:pt idx="2">
                  <c:v>Estudante</c:v>
                </c:pt>
                <c:pt idx="3">
                  <c:v>Jornalista</c:v>
                </c:pt>
                <c:pt idx="4">
                  <c:v>Não Informado</c:v>
                </c:pt>
                <c:pt idx="5">
                  <c:v>Outra</c:v>
                </c:pt>
                <c:pt idx="6">
                  <c:v>Pesquisador</c:v>
                </c:pt>
                <c:pt idx="7">
                  <c:v>Professor</c:v>
                </c:pt>
                <c:pt idx="8">
                  <c:v>Profis. Liberal/autônomo</c:v>
                </c:pt>
                <c:pt idx="9">
                  <c:v>Servidor público estadual</c:v>
                </c:pt>
                <c:pt idx="10">
                  <c:v>Servidor público federal</c:v>
                </c:pt>
                <c:pt idx="11">
                  <c:v>Servidor público municipal</c:v>
                </c:pt>
              </c:strCache>
            </c:strRef>
          </c:cat>
          <c:val>
            <c:numRef>
              <c:f>perfil_solicitantes_fisica_juri!$J$41:$J$52</c:f>
              <c:numCache>
                <c:formatCode>0%</c:formatCode>
                <c:ptCount val="12"/>
                <c:pt idx="0">
                  <c:v>3.2490974729241874E-2</c:v>
                </c:pt>
                <c:pt idx="1">
                  <c:v>1.4440433212996383E-2</c:v>
                </c:pt>
                <c:pt idx="2">
                  <c:v>0.19133574007220222</c:v>
                </c:pt>
                <c:pt idx="3">
                  <c:v>2.8880866425992781E-2</c:v>
                </c:pt>
                <c:pt idx="4">
                  <c:v>0.11552346570397115</c:v>
                </c:pt>
                <c:pt idx="5">
                  <c:v>5.0541516245487361E-2</c:v>
                </c:pt>
                <c:pt idx="6">
                  <c:v>5.7761732851985562E-2</c:v>
                </c:pt>
                <c:pt idx="7">
                  <c:v>6.4981949458483748E-2</c:v>
                </c:pt>
                <c:pt idx="8">
                  <c:v>1.0830324909747292E-2</c:v>
                </c:pt>
                <c:pt idx="9">
                  <c:v>3.2490974729241874E-2</c:v>
                </c:pt>
                <c:pt idx="10">
                  <c:v>0.38628158844765342</c:v>
                </c:pt>
                <c:pt idx="11">
                  <c:v>1.4440433212996383E-2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387-404F-898B-240B1EF3813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384709693413679"/>
          <c:y val="0.11467069033045325"/>
          <c:w val="0.3218199335115739"/>
          <c:h val="0.8853293096695467"/>
        </c:manualLayout>
      </c:layout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200">
                <a:solidFill>
                  <a:srgbClr val="285000"/>
                </a:solidFill>
              </a:defRPr>
            </a:pPr>
            <a:r>
              <a:rPr lang="pt-BR" sz="1200">
                <a:solidFill>
                  <a:srgbClr val="285000"/>
                </a:solidFill>
              </a:rPr>
              <a:t>Situação dos pedidos de Acesso à Informação 2012-2017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4A41-4A70-B5E7-CBCAF473D71E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4A41-4A70-B5E7-CBCAF473D71E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4A41-4A70-B5E7-CBCAF473D71E}"/>
              </c:ext>
            </c:extLst>
          </c:dPt>
          <c:dLbls>
            <c:dLbl>
              <c:idx val="1"/>
              <c:layout>
                <c:manualLayout>
                  <c:x val="-2.6392821969703356E-2"/>
                  <c:y val="5.594772935741744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41-4A70-B5E7-CBCAF473D71E}"/>
                </c:ext>
              </c:extLst>
            </c:dLbl>
            <c:dLbl>
              <c:idx val="2"/>
              <c:layout>
                <c:manualLayout>
                  <c:x val="2.5249339248042485E-2"/>
                  <c:y val="2.874574768234297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41-4A70-B5E7-CBCAF473D71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'Pedidos Informação'!$C$38:$C$40</c:f>
              <c:strCache>
                <c:ptCount val="3"/>
                <c:pt idx="0">
                  <c:v>Respondidos</c:v>
                </c:pt>
                <c:pt idx="1">
                  <c:v>Em Tramitação no prazo</c:v>
                </c:pt>
                <c:pt idx="2">
                  <c:v>Em tramitação fora do prazo</c:v>
                </c:pt>
              </c:strCache>
            </c:strRef>
          </c:cat>
          <c:val>
            <c:numRef>
              <c:f>'Pedidos Informação'!$K$38:$K$40</c:f>
              <c:numCache>
                <c:formatCode>0%</c:formatCode>
                <c:ptCount val="3"/>
                <c:pt idx="0">
                  <c:v>0.98966408268733852</c:v>
                </c:pt>
                <c:pt idx="1">
                  <c:v>0</c:v>
                </c:pt>
                <c:pt idx="2">
                  <c:v>1.0335917312661499E-2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41-4A70-B5E7-CBCAF473D71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r>
              <a:rPr lang="en-US" sz="1100">
                <a:solidFill>
                  <a:srgbClr val="28500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 de Perguntas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Caracteristicas_pedidos!$B$21</c:f>
              <c:strCache>
                <c:ptCount val="1"/>
                <c:pt idx="0">
                  <c:v>Total de Perguntas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dLbls>
            <c:dLbl>
              <c:idx val="0"/>
              <c:layout>
                <c:manualLayout>
                  <c:x val="-4.7222232550794552E-2"/>
                  <c:y val="-1.697510635595932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79-4DDB-8784-38592165D07C}"/>
                </c:ext>
              </c:extLst>
            </c:dLbl>
            <c:dLbl>
              <c:idx val="1"/>
              <c:layout>
                <c:manualLayout>
                  <c:x val="-7.5000016404203076E-2"/>
                  <c:y val="-4.62962794195548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79-4DDB-8784-38592165D07C}"/>
                </c:ext>
              </c:extLst>
            </c:dLbl>
            <c:dLbl>
              <c:idx val="2"/>
              <c:layout>
                <c:manualLayout>
                  <c:x val="-6.9444444444444461E-2"/>
                  <c:y val="-9.25925588391080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79-4DDB-8784-38592165D07C}"/>
                </c:ext>
              </c:extLst>
            </c:dLbl>
            <c:dLbl>
              <c:idx val="3"/>
              <c:layout>
                <c:manualLayout>
                  <c:x val="-7.1733174044876225E-2"/>
                  <c:y val="-9.2592558839107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79-4DDB-8784-38592165D07C}"/>
                </c:ext>
              </c:extLst>
            </c:dLbl>
            <c:dLbl>
              <c:idx val="4"/>
              <c:layout>
                <c:manualLayout>
                  <c:x val="-8.6111129945566495E-2"/>
                  <c:y val="-9.25925588391080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79-4DDB-8784-38592165D07C}"/>
                </c:ext>
              </c:extLst>
            </c:dLbl>
            <c:dLbl>
              <c:idx val="5"/>
              <c:layout>
                <c:manualLayout>
                  <c:x val="-8.3333351560225644E-2"/>
                  <c:y val="-9.25925588391084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79-4DDB-8784-38592165D07C}"/>
                </c:ext>
              </c:extLst>
            </c:dLbl>
            <c:dLbl>
              <c:idx val="6"/>
              <c:layout>
                <c:manualLayout>
                  <c:x val="-0.11388891379897499"/>
                  <c:y val="-4.62962794195544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79-4DDB-8784-38592165D0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FFFF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Caracteristicas_pedidos!$C$20:$I$20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Total</c:v>
                </c:pt>
              </c:strCache>
            </c:strRef>
          </c:cat>
          <c:val>
            <c:numRef>
              <c:f>Caracteristicas_pedidos!$C$21:$I$21</c:f>
              <c:numCache>
                <c:formatCode>General</c:formatCode>
                <c:ptCount val="7"/>
                <c:pt idx="0">
                  <c:v>50</c:v>
                </c:pt>
                <c:pt idx="1">
                  <c:v>97</c:v>
                </c:pt>
                <c:pt idx="2">
                  <c:v>121</c:v>
                </c:pt>
                <c:pt idx="3">
                  <c:v>86</c:v>
                </c:pt>
                <c:pt idx="4">
                  <c:v>374</c:v>
                </c:pt>
                <c:pt idx="5">
                  <c:v>498</c:v>
                </c:pt>
                <c:pt idx="6">
                  <c:v>1226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879-4DDB-8784-38592165D0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70335104"/>
        <c:axId val="70336896"/>
        <c:axId val="0"/>
      </c:bar3DChart>
      <c:catAx>
        <c:axId val="703351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70336896"/>
        <c:crosses val="autoZero"/>
        <c:auto val="1"/>
        <c:lblAlgn val="ctr"/>
        <c:lblOffset val="100"/>
        <c:noMultiLvlLbl val="0"/>
      </c:catAx>
      <c:valAx>
        <c:axId val="7033689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crossAx val="703351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100">
              <a:solidFill>
                <a:srgbClr val="285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pt-BR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Caracteristicas_pedidos!$B$22</c:f>
              <c:strCache>
                <c:ptCount val="1"/>
                <c:pt idx="0">
                  <c:v>Total de Solicitantes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4.7222222222222263E-2"/>
                  <c:y val="-4.62962794195557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1A-4463-B57B-7FEDCAFFD67B}"/>
                </c:ext>
              </c:extLst>
            </c:dLbl>
            <c:dLbl>
              <c:idx val="1"/>
              <c:layout>
                <c:manualLayout>
                  <c:x val="-8.6111111111111097E-2"/>
                  <c:y val="-9.25925588391088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1A-4463-B57B-7FEDCAFFD67B}"/>
                </c:ext>
              </c:extLst>
            </c:dLbl>
            <c:dLbl>
              <c:idx val="2"/>
              <c:layout>
                <c:manualLayout>
                  <c:x val="-6.1111111111111116E-2"/>
                  <c:y val="-9.25925588391088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1A-4463-B57B-7FEDCAFFD67B}"/>
                </c:ext>
              </c:extLst>
            </c:dLbl>
            <c:dLbl>
              <c:idx val="3"/>
              <c:layout>
                <c:manualLayout>
                  <c:x val="-6.3888888888888884E-2"/>
                  <c:y val="-4.62962794195540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1A-4463-B57B-7FEDCAFFD67B}"/>
                </c:ext>
              </c:extLst>
            </c:dLbl>
            <c:dLbl>
              <c:idx val="4"/>
              <c:layout>
                <c:manualLayout>
                  <c:x val="-6.3888888888888884E-2"/>
                  <c:y val="-9.25925588391080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1A-4463-B57B-7FEDCAFFD67B}"/>
                </c:ext>
              </c:extLst>
            </c:dLbl>
            <c:dLbl>
              <c:idx val="5"/>
              <c:layout>
                <c:manualLayout>
                  <c:x val="-5.2777777777777785E-2"/>
                  <c:y val="-4.62962794195540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1A-4463-B57B-7FEDCAFFD67B}"/>
                </c:ext>
              </c:extLst>
            </c:dLbl>
            <c:dLbl>
              <c:idx val="6"/>
              <c:layout>
                <c:manualLayout>
                  <c:x val="-6.6666666666666763E-2"/>
                  <c:y val="-4.62962794195540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1A-4463-B57B-7FEDCAFFD6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Caracteristicas_pedidos!$C$20:$I$20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Total</c:v>
                </c:pt>
              </c:strCache>
            </c:strRef>
          </c:cat>
          <c:val>
            <c:numRef>
              <c:f>Caracteristicas_pedidos!$C$22:$I$22</c:f>
              <c:numCache>
                <c:formatCode>General</c:formatCode>
                <c:ptCount val="7"/>
                <c:pt idx="0">
                  <c:v>19</c:v>
                </c:pt>
                <c:pt idx="1">
                  <c:v>33</c:v>
                </c:pt>
                <c:pt idx="2">
                  <c:v>28</c:v>
                </c:pt>
                <c:pt idx="3">
                  <c:v>43</c:v>
                </c:pt>
                <c:pt idx="4">
                  <c:v>63</c:v>
                </c:pt>
                <c:pt idx="5">
                  <c:v>99</c:v>
                </c:pt>
                <c:pt idx="6">
                  <c:v>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E1A-4463-B57B-7FEDCAFFD6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70524288"/>
        <c:axId val="70530176"/>
        <c:axId val="0"/>
      </c:bar3DChart>
      <c:catAx>
        <c:axId val="705242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70530176"/>
        <c:crosses val="autoZero"/>
        <c:auto val="1"/>
        <c:lblAlgn val="ctr"/>
        <c:lblOffset val="100"/>
        <c:noMultiLvlLbl val="0"/>
      </c:catAx>
      <c:valAx>
        <c:axId val="7053017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crossAx val="705242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r>
              <a:rPr lang="en-US" sz="1100">
                <a:solidFill>
                  <a:srgbClr val="28500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Maior nº de pedidos feitos por um solicitante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Caracteristicas_pedidos!$B$24</c:f>
              <c:strCache>
                <c:ptCount val="1"/>
                <c:pt idx="0">
                  <c:v>Maior nº de pedidos feitos por um solicitante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7.7777777777777779E-2"/>
                  <c:y val="-9.25936294370952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3D-4480-9278-892867D938B0}"/>
                </c:ext>
              </c:extLst>
            </c:dLbl>
            <c:dLbl>
              <c:idx val="1"/>
              <c:layout>
                <c:manualLayout>
                  <c:x val="-7.4999890638670172E-2"/>
                  <c:y val="-1.0456881747982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013779527559041E-2"/>
                      <c:h val="4.7160701358702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F3D-4480-9278-892867D938B0}"/>
                </c:ext>
              </c:extLst>
            </c:dLbl>
            <c:dLbl>
              <c:idx val="2"/>
              <c:layout>
                <c:manualLayout>
                  <c:x val="-4.444444444444446E-2"/>
                  <c:y val="-1.3888883825866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3D-4480-9278-892867D938B0}"/>
                </c:ext>
              </c:extLst>
            </c:dLbl>
            <c:dLbl>
              <c:idx val="3"/>
              <c:layout>
                <c:manualLayout>
                  <c:x val="-4.444443472343948E-2"/>
                  <c:y val="-4.62962794195540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3D-4480-9278-892867D938B0}"/>
                </c:ext>
              </c:extLst>
            </c:dLbl>
            <c:dLbl>
              <c:idx val="4"/>
              <c:layout>
                <c:manualLayout>
                  <c:x val="-5.555555555555549E-2"/>
                  <c:y val="-3.83414568188205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3D-4480-9278-892867D938B0}"/>
                </c:ext>
              </c:extLst>
            </c:dLbl>
            <c:dLbl>
              <c:idx val="5"/>
              <c:layout>
                <c:manualLayout>
                  <c:x val="-6.9444444444444461E-2"/>
                  <c:y val="-1.2548258097578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3D-4480-9278-892867D938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Caracteristicas_pedidos!$C$20:$H$20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Caracteristicas_pedidos!$C$24:$H$24</c:f>
              <c:numCache>
                <c:formatCode>General</c:formatCode>
                <c:ptCount val="6"/>
                <c:pt idx="0">
                  <c:v>13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3D-4480-9278-892867D938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70299648"/>
        <c:axId val="70301184"/>
        <c:axId val="0"/>
      </c:bar3DChart>
      <c:catAx>
        <c:axId val="70299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70301184"/>
        <c:crosses val="autoZero"/>
        <c:auto val="1"/>
        <c:lblAlgn val="ctr"/>
        <c:lblOffset val="100"/>
        <c:noMultiLvlLbl val="0"/>
      </c:catAx>
      <c:valAx>
        <c:axId val="70301184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crossAx val="702996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solidFill>
                  <a:srgbClr val="336600"/>
                </a:solidFill>
              </a:defRPr>
            </a:pPr>
            <a:r>
              <a:rPr lang="en-US" sz="1200">
                <a:solidFill>
                  <a:srgbClr val="336600"/>
                </a:solidFill>
              </a:rPr>
              <a:t>Média de Perguntas por Pedido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Caracteristicas_pedidos!$B$23</c:f>
              <c:strCache>
                <c:ptCount val="1"/>
                <c:pt idx="0">
                  <c:v>Perguntas por pedido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0"/>
              <c:layout>
                <c:manualLayout>
                  <c:x val="-9.7222243486929913E-2"/>
                  <c:y val="-1.3442115642902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A32-4138-BFD4-553743103599}"/>
                </c:ext>
              </c:extLst>
            </c:dLbl>
            <c:dLbl>
              <c:idx val="1"/>
              <c:layout>
                <c:manualLayout>
                  <c:x val="-8.33333515602256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32-4138-BFD4-553743103599}"/>
                </c:ext>
              </c:extLst>
            </c:dLbl>
            <c:dLbl>
              <c:idx val="2"/>
              <c:layout>
                <c:manualLayout>
                  <c:x val="-9.1666686716248197E-2"/>
                  <c:y val="-9.25936294370944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32-4138-BFD4-553743103599}"/>
                </c:ext>
              </c:extLst>
            </c:dLbl>
            <c:dLbl>
              <c:idx val="3"/>
              <c:layout>
                <c:manualLayout>
                  <c:x val="-6.9444459633521416E-2"/>
                  <c:y val="-4.18275269919297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32-4138-BFD4-553743103599}"/>
                </c:ext>
              </c:extLst>
            </c:dLbl>
            <c:dLbl>
              <c:idx val="4"/>
              <c:layout>
                <c:manualLayout>
                  <c:x val="-5.8333346092157928E-2"/>
                  <c:y val="-1.2548258097578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32-4138-BFD4-553743103599}"/>
                </c:ext>
              </c:extLst>
            </c:dLbl>
            <c:dLbl>
              <c:idx val="5"/>
              <c:layout>
                <c:manualLayout>
                  <c:x val="-6.6666681248180634E-2"/>
                  <c:y val="-3.83414568188205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32-4138-BFD4-5537431035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Caracteristicas_pedidos!$C$20:$H$20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Caracteristicas_pedidos!$C$23:$H$23</c:f>
              <c:numCache>
                <c:formatCode>General</c:formatCode>
                <c:ptCount val="6"/>
                <c:pt idx="0">
                  <c:v>1.43</c:v>
                </c:pt>
                <c:pt idx="1">
                  <c:v>2.4900000000000002</c:v>
                </c:pt>
                <c:pt idx="2">
                  <c:v>4.17</c:v>
                </c:pt>
                <c:pt idx="3">
                  <c:v>1.56</c:v>
                </c:pt>
                <c:pt idx="4">
                  <c:v>4.7300000000000004</c:v>
                </c:pt>
                <c:pt idx="5">
                  <c:v>3.46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32-4138-BFD4-553743103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70569984"/>
        <c:axId val="70571520"/>
        <c:axId val="0"/>
      </c:bar3DChart>
      <c:catAx>
        <c:axId val="7056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0571520"/>
        <c:crosses val="autoZero"/>
        <c:auto val="1"/>
        <c:lblAlgn val="ctr"/>
        <c:lblOffset val="100"/>
        <c:noMultiLvlLbl val="0"/>
      </c:catAx>
      <c:valAx>
        <c:axId val="70571520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crossAx val="705699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200">
                <a:solidFill>
                  <a:srgbClr val="285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(%)Temas/Assunto das solicitações Geral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6699"/>
              </a:solidFill>
            </c:spPr>
            <c:extLst>
              <c:ext xmlns:c16="http://schemas.microsoft.com/office/drawing/2014/chart" uri="{C3380CC4-5D6E-409C-BE32-E72D297353CC}">
                <c16:uniqueId val="{00000001-2B56-45C6-9993-8FDAD0F719AA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2B56-45C6-9993-8FDAD0F719AA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2B56-45C6-9993-8FDAD0F719AA}"/>
              </c:ext>
            </c:extLst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2B56-45C6-9993-8FDAD0F719AA}"/>
              </c:ext>
            </c:extLst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2B56-45C6-9993-8FDAD0F719AA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B-2B56-45C6-9993-8FDAD0F719AA}"/>
              </c:ext>
            </c:extLst>
          </c:dPt>
          <c:dPt>
            <c:idx val="6"/>
            <c:bubble3D val="0"/>
            <c:spPr>
              <a:solidFill>
                <a:srgbClr val="285000"/>
              </a:solidFill>
            </c:spPr>
            <c:extLst>
              <c:ext xmlns:c16="http://schemas.microsoft.com/office/drawing/2014/chart" uri="{C3380CC4-5D6E-409C-BE32-E72D297353CC}">
                <c16:uniqueId val="{0000000D-2B56-45C6-9993-8FDAD0F719AA}"/>
              </c:ext>
            </c:extLst>
          </c:dPt>
          <c:dPt>
            <c:idx val="7"/>
            <c:bubble3D val="0"/>
            <c:spPr>
              <a:solidFill>
                <a:srgbClr val="62FC24"/>
              </a:solidFill>
            </c:spPr>
            <c:extLst>
              <c:ext xmlns:c16="http://schemas.microsoft.com/office/drawing/2014/chart" uri="{C3380CC4-5D6E-409C-BE32-E72D297353CC}">
                <c16:uniqueId val="{0000000F-2B56-45C6-9993-8FDAD0F719AA}"/>
              </c:ext>
            </c:extLst>
          </c:dPt>
          <c:dPt>
            <c:idx val="9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11-2B56-45C6-9993-8FDAD0F719AA}"/>
              </c:ext>
            </c:extLst>
          </c:dPt>
          <c:dPt>
            <c:idx val="1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3-2B56-45C6-9993-8FDAD0F719AA}"/>
              </c:ext>
            </c:extLst>
          </c:dPt>
          <c:dPt>
            <c:idx val="1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15-2B56-45C6-9993-8FDAD0F719AA}"/>
              </c:ext>
            </c:extLst>
          </c:dPt>
          <c:dPt>
            <c:idx val="1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17-2B56-45C6-9993-8FDAD0F719AA}"/>
              </c:ext>
            </c:extLst>
          </c:dPt>
          <c:dPt>
            <c:idx val="14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9-2B56-45C6-9993-8FDAD0F719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Caracteristicas_pedidos!$B$31:$B$44</c:f>
              <c:strCache>
                <c:ptCount val="14"/>
                <c:pt idx="0">
                  <c:v>Educação - Educação superior</c:v>
                </c:pt>
                <c:pt idx="1">
                  <c:v>Educação - Profissionais da educação</c:v>
                </c:pt>
                <c:pt idx="2">
                  <c:v>Trabalho - Profissões e ocupações</c:v>
                </c:pt>
                <c:pt idx="3">
                  <c:v>Educação - Gestão escolar</c:v>
                </c:pt>
                <c:pt idx="4">
                  <c:v>Governo e Politica - Administração Pública</c:v>
                </c:pt>
                <c:pt idx="5">
                  <c:v>Educação - Assistência ao estudante</c:v>
                </c:pt>
                <c:pt idx="6">
                  <c:v>Educação - Financiamento da educação</c:v>
                </c:pt>
                <c:pt idx="7">
                  <c:v>Ciência, Informação e Comunicação - Informação - Gestão, preservação e acesso</c:v>
                </c:pt>
                <c:pt idx="8">
                  <c:v>Educação - Parâmetros e diretrizes curriculares nacionais</c:v>
                </c:pt>
                <c:pt idx="9">
                  <c:v>Educação - Sistema educacional - Avaliação
</c:v>
                </c:pt>
                <c:pt idx="10">
                  <c:v>Educação - Métodos e meios de ensino e aprendizagem</c:v>
                </c:pt>
                <c:pt idx="11">
                  <c:v>Educação - Educação básica</c:v>
                </c:pt>
                <c:pt idx="12">
                  <c:v>Pessoa, família e sociedade - Assistência e desenvolvimento social</c:v>
                </c:pt>
                <c:pt idx="13">
                  <c:v>Trabalho - Fiscalização do Trabalho</c:v>
                </c:pt>
              </c:strCache>
            </c:strRef>
          </c:cat>
          <c:val>
            <c:numRef>
              <c:f>Caracteristicas_pedidos!$J$31:$J$44</c:f>
              <c:numCache>
                <c:formatCode>0.0%</c:formatCode>
                <c:ptCount val="14"/>
                <c:pt idx="0">
                  <c:v>0.65333333333333332</c:v>
                </c:pt>
                <c:pt idx="1">
                  <c:v>0.13333333333333333</c:v>
                </c:pt>
                <c:pt idx="2">
                  <c:v>7.1999999999999995E-2</c:v>
                </c:pt>
                <c:pt idx="3">
                  <c:v>2.6666666666666668E-2</c:v>
                </c:pt>
                <c:pt idx="4">
                  <c:v>1.8666666666666668E-2</c:v>
                </c:pt>
                <c:pt idx="5">
                  <c:v>1.8666666666666668E-2</c:v>
                </c:pt>
                <c:pt idx="6">
                  <c:v>1.8666666666666668E-2</c:v>
                </c:pt>
                <c:pt idx="7">
                  <c:v>8.0000000000000002E-3</c:v>
                </c:pt>
                <c:pt idx="8">
                  <c:v>5.3333333333333332E-3</c:v>
                </c:pt>
                <c:pt idx="9">
                  <c:v>5.3333333333333332E-3</c:v>
                </c:pt>
                <c:pt idx="10">
                  <c:v>5.3333333333333332E-3</c:v>
                </c:pt>
                <c:pt idx="11">
                  <c:v>5.3333333333333332E-3</c:v>
                </c:pt>
                <c:pt idx="12">
                  <c:v>5.3333333333333332E-3</c:v>
                </c:pt>
                <c:pt idx="13">
                  <c:v>5.3333333333333332E-3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2B56-45C6-9993-8FDAD0F719A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677691314336678"/>
          <c:y val="9.6833552768915448E-2"/>
          <c:w val="0.39133737499530113"/>
          <c:h val="0.86020802821925157"/>
        </c:manualLayout>
      </c:layout>
      <c:overlay val="0"/>
      <c:txPr>
        <a:bodyPr/>
        <a:lstStyle/>
        <a:p>
          <a:pPr>
            <a:def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pt-BR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>
                <a:solidFill>
                  <a:srgbClr val="285000"/>
                </a:solidFill>
              </a:defRPr>
            </a:pPr>
            <a:r>
              <a:rPr lang="en-US" b="1">
                <a:solidFill>
                  <a:srgbClr val="285000"/>
                </a:solidFill>
              </a:rPr>
              <a:t>Tempo Médio de Resposta (dias)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Respostas_pedidos!$B$20</c:f>
              <c:strCache>
                <c:ptCount val="1"/>
                <c:pt idx="0">
                  <c:v>Tempo médio de resposta (dias)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Respostas_pedidos!$C$19:$H$19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Respostas_pedidos!$C$20:$H$20</c:f>
              <c:numCache>
                <c:formatCode>General</c:formatCode>
                <c:ptCount val="6"/>
                <c:pt idx="0">
                  <c:v>10.83</c:v>
                </c:pt>
                <c:pt idx="1">
                  <c:v>15.56</c:v>
                </c:pt>
                <c:pt idx="2">
                  <c:v>10.83</c:v>
                </c:pt>
                <c:pt idx="3">
                  <c:v>15.27</c:v>
                </c:pt>
                <c:pt idx="4">
                  <c:v>14.21</c:v>
                </c:pt>
                <c:pt idx="5">
                  <c:v>15.39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38-4AE4-B2C6-BF86B1CFCF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70732800"/>
        <c:axId val="70755072"/>
        <c:axId val="0"/>
      </c:bar3DChart>
      <c:catAx>
        <c:axId val="70732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0755072"/>
        <c:crosses val="autoZero"/>
        <c:auto val="1"/>
        <c:lblAlgn val="ctr"/>
        <c:lblOffset val="100"/>
        <c:noMultiLvlLbl val="0"/>
      </c:catAx>
      <c:valAx>
        <c:axId val="7075507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crossAx val="707328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b="1">
                <a:solidFill>
                  <a:srgbClr val="285000"/>
                </a:solidFill>
              </a:defRPr>
            </a:pPr>
            <a:r>
              <a:rPr lang="en-US" b="1">
                <a:solidFill>
                  <a:srgbClr val="285000"/>
                </a:solidFill>
              </a:rPr>
              <a:t>Quantidade de Prorrogações para respostas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27703288982486"/>
          <c:y val="0.18742065307158531"/>
          <c:w val="0.82979822902354172"/>
          <c:h val="0.7634637960027604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Respostas_pedidos!$B$21</c:f>
              <c:strCache>
                <c:ptCount val="1"/>
                <c:pt idx="0">
                  <c:v>Prorrogações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053584225465491E-2"/>
                  <c:y val="-6.6860776469211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E8-49A8-A96A-4A7EF114DF69}"/>
                </c:ext>
              </c:extLst>
            </c:dLbl>
            <c:dLbl>
              <c:idx val="1"/>
              <c:layout>
                <c:manualLayout>
                  <c:x val="-5.2692741911981533E-2"/>
                  <c:y val="6.97319214620338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E8-49A8-A96A-4A7EF114DF69}"/>
                </c:ext>
              </c:extLst>
            </c:dLbl>
            <c:dLbl>
              <c:idx val="2"/>
              <c:layout>
                <c:manualLayout>
                  <c:x val="-4.1187807256368426E-2"/>
                  <c:y val="1.360184689326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E8-49A8-A96A-4A7EF114DF69}"/>
                </c:ext>
              </c:extLst>
            </c:dLbl>
            <c:dLbl>
              <c:idx val="3"/>
              <c:layout>
                <c:manualLayout>
                  <c:x val="-4.5977019816638591E-2"/>
                  <c:y val="-5.69987765459459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E8-49A8-A96A-4A7EF114DF69}"/>
                </c:ext>
              </c:extLst>
            </c:dLbl>
            <c:dLbl>
              <c:idx val="4"/>
              <c:layout>
                <c:manualLayout>
                  <c:x val="-6.2068976752462084E-2"/>
                  <c:y val="-6.85834634649049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E8-49A8-A96A-4A7EF114DF69}"/>
                </c:ext>
              </c:extLst>
            </c:dLbl>
            <c:dLbl>
              <c:idx val="5"/>
              <c:layout>
                <c:manualLayout>
                  <c:x val="-4.1379317834974762E-2"/>
                  <c:y val="-2.2861154488301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E8-49A8-A96A-4A7EF114DF6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Respostas_pedidos!$C$19:$H$19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Respostas_pedidos!$C$21:$H$21</c:f>
              <c:numCache>
                <c:formatCode>General</c:formatCode>
                <c:ptCount val="6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8</c:v>
                </c:pt>
                <c:pt idx="4">
                  <c:v>24</c:v>
                </c:pt>
                <c:pt idx="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BE8-49A8-A96A-4A7EF114D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76553600"/>
        <c:axId val="76555392"/>
        <c:axId val="0"/>
      </c:bar3DChart>
      <c:catAx>
        <c:axId val="76553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6555392"/>
        <c:crosses val="autoZero"/>
        <c:auto val="1"/>
        <c:lblAlgn val="ctr"/>
        <c:lblOffset val="100"/>
        <c:noMultiLvlLbl val="0"/>
      </c:catAx>
      <c:valAx>
        <c:axId val="7655539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crossAx val="7655360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790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387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38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0918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343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2962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5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</a:t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Serviço de Atendimento ao Cidadão - SIC</a:t>
            </a:r>
            <a:endParaRPr lang="pt-BR" sz="28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200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endParaRPr lang="pt-BR" sz="1400" dirty="0">
              <a:solidFill>
                <a:schemeClr val="bg1"/>
              </a:solidFill>
            </a:endParaRPr>
          </a:p>
          <a:p>
            <a:r>
              <a:rPr lang="pt-BR" sz="1400" dirty="0">
                <a:solidFill>
                  <a:schemeClr val="bg1"/>
                </a:solidFill>
              </a:rPr>
              <a:t>Solicitantes pessoa física 2012/2017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Sistema Eletrônico do Serviço de Informação aos Cidadãos – </a:t>
            </a:r>
            <a:r>
              <a:rPr lang="pt-BR" sz="1000" dirty="0" err="1">
                <a:latin typeface="Century Gothic" panose="020B0502020202020204" pitchFamily="34" charset="0"/>
              </a:rPr>
              <a:t>e-SIC</a:t>
            </a:r>
            <a:r>
              <a:rPr lang="pt-BR" sz="1000" dirty="0">
                <a:latin typeface="Century Gothic" panose="020B0502020202020204" pitchFamily="34" charset="0"/>
              </a:rPr>
              <a:t>. Org. DIPLAN/COPLAN/PROAP.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00000000-0008-0000-0500-00000C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84065233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00000000-0008-0000-0500-00000D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39628695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5329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Serviço de Atendimento ao Cidadão - SIC</a:t>
            </a:r>
            <a:endParaRPr lang="pt-BR" sz="28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Número de Pedidos de Acesso à Informação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04421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endParaRPr lang="pt-BR" sz="1400" dirty="0">
              <a:solidFill>
                <a:schemeClr val="bg1"/>
              </a:solidFill>
            </a:endParaRPr>
          </a:p>
          <a:p>
            <a:r>
              <a:rPr lang="pt-BR" sz="1400" dirty="0">
                <a:solidFill>
                  <a:schemeClr val="bg1"/>
                </a:solidFill>
              </a:rPr>
              <a:t>Situação dos pedidos de Acesso à informação 2012-2017</a:t>
            </a:r>
          </a:p>
          <a:p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Sistema Eletrônico do Serviço de Informação aos Cidadãos – </a:t>
            </a:r>
            <a:r>
              <a:rPr lang="pt-BR" sz="1000" dirty="0" err="1">
                <a:latin typeface="Century Gothic" panose="020B0502020202020204" pitchFamily="34" charset="0"/>
              </a:rPr>
              <a:t>e-SIC</a:t>
            </a:r>
            <a:r>
              <a:rPr lang="pt-BR" sz="1000" dirty="0">
                <a:latin typeface="Century Gothic" panose="020B0502020202020204" pitchFamily="34" charset="0"/>
              </a:rPr>
              <a:t>. Org. DIPLAN/COPLAN/PROAP.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00000000-0008-0000-0100-000008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37931312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89086895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5098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0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Serviço de Atendimento ao Cidadão - SIC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35516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endParaRPr lang="pt-BR" sz="1400" dirty="0">
              <a:solidFill>
                <a:schemeClr val="bg1"/>
              </a:solidFill>
            </a:endParaRPr>
          </a:p>
          <a:p>
            <a:r>
              <a:rPr lang="pt-BR" sz="1400" dirty="0">
                <a:solidFill>
                  <a:schemeClr val="bg1"/>
                </a:solidFill>
              </a:rPr>
              <a:t>Características dos Pedidos 2012/2017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331640" y="6495147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Sistema Eletrônico do Serviço de Informação aos Cidadãos – </a:t>
            </a:r>
            <a:r>
              <a:rPr lang="pt-BR" sz="1000" dirty="0" err="1">
                <a:latin typeface="Century Gothic" panose="020B0502020202020204" pitchFamily="34" charset="0"/>
              </a:rPr>
              <a:t>e-SIC</a:t>
            </a:r>
            <a:r>
              <a:rPr lang="pt-BR" sz="1000" dirty="0">
                <a:latin typeface="Century Gothic" panose="020B0502020202020204" pitchFamily="34" charset="0"/>
              </a:rPr>
              <a:t>. Org. DIPLAN/COPLAN/PROAP.</a:t>
            </a: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00000000-0008-0000-0200-000010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08713757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00000000-0008-0000-0200-000011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207708"/>
              </p:ext>
            </p:extLst>
          </p:nvPr>
        </p:nvGraphicFramePr>
        <p:xfrm>
          <a:off x="4261504" y="2174874"/>
          <a:ext cx="3550856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0648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Serviço de Atendimento ao Cidadão - SIC</a:t>
            </a:r>
            <a:endParaRPr lang="pt-BR" sz="28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200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endParaRPr lang="pt-BR" sz="1400" dirty="0">
              <a:solidFill>
                <a:schemeClr val="bg1"/>
              </a:solidFill>
            </a:endParaRPr>
          </a:p>
          <a:p>
            <a:endParaRPr lang="pt-BR" sz="1400" dirty="0">
              <a:solidFill>
                <a:schemeClr val="bg1"/>
              </a:solidFill>
            </a:endParaRPr>
          </a:p>
          <a:p>
            <a:r>
              <a:rPr lang="pt-BR" sz="1400" dirty="0">
                <a:solidFill>
                  <a:schemeClr val="bg1"/>
                </a:solidFill>
              </a:rPr>
              <a:t>Características dos Pedidos 2012/2017</a:t>
            </a:r>
            <a:endParaRPr lang="en-US" sz="1400" dirty="0">
              <a:solidFill>
                <a:schemeClr val="bg1"/>
              </a:solidFill>
            </a:endParaRPr>
          </a:p>
          <a:p>
            <a:endParaRPr lang="pt-BR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Sistema Eletrônico do Serviço de Informação aos Cidadãos – </a:t>
            </a:r>
            <a:r>
              <a:rPr lang="pt-BR" sz="1000" dirty="0" err="1">
                <a:latin typeface="Century Gothic" panose="020B0502020202020204" pitchFamily="34" charset="0"/>
              </a:rPr>
              <a:t>e-SIC</a:t>
            </a:r>
            <a:r>
              <a:rPr lang="pt-BR" sz="1000" dirty="0">
                <a:latin typeface="Century Gothic" panose="020B0502020202020204" pitchFamily="34" charset="0"/>
              </a:rPr>
              <a:t>. Org. DIPLAN/COPLAN/PROAP.</a:t>
            </a:r>
          </a:p>
        </p:txBody>
      </p:sp>
      <p:graphicFrame>
        <p:nvGraphicFramePr>
          <p:cNvPr id="16" name="Espaço Reservado para Conteúdo 15">
            <a:extLst>
              <a:ext uri="{FF2B5EF4-FFF2-40B4-BE49-F238E27FC236}">
                <a16:creationId xmlns:a16="http://schemas.microsoft.com/office/drawing/2014/main" id="{00000000-0008-0000-0200-000013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52050414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Espaço Reservado para Conteúdo 18">
            <a:extLst>
              <a:ext uri="{FF2B5EF4-FFF2-40B4-BE49-F238E27FC236}">
                <a16:creationId xmlns:a16="http://schemas.microsoft.com/office/drawing/2014/main" id="{00000000-0008-0000-0200-000012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0189931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9556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Serviço de Atendimento ao Cidadão - SIC</a:t>
            </a:r>
            <a:endParaRPr lang="pt-BR" sz="28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200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endParaRPr lang="pt-BR" sz="1400" dirty="0">
              <a:solidFill>
                <a:schemeClr val="bg1"/>
              </a:solidFill>
            </a:endParaRPr>
          </a:p>
          <a:p>
            <a:r>
              <a:rPr lang="pt-BR" sz="1400" dirty="0">
                <a:solidFill>
                  <a:schemeClr val="bg1"/>
                </a:solidFill>
              </a:rPr>
              <a:t>Características dos Pedidos 2012/2017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Sistema Eletrônico do Serviço de Informação aos Cidadãos – </a:t>
            </a:r>
            <a:r>
              <a:rPr lang="pt-BR" sz="1000" dirty="0" err="1">
                <a:latin typeface="Century Gothic" panose="020B0502020202020204" pitchFamily="34" charset="0"/>
              </a:rPr>
              <a:t>e-SIC</a:t>
            </a:r>
            <a:r>
              <a:rPr lang="pt-BR" sz="1000" dirty="0">
                <a:latin typeface="Century Gothic" panose="020B0502020202020204" pitchFamily="34" charset="0"/>
              </a:rPr>
              <a:t>. Org. DIPLAN/COPLAN/PROAP.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9538400"/>
              </p:ext>
            </p:extLst>
          </p:nvPr>
        </p:nvGraphicFramePr>
        <p:xfrm>
          <a:off x="457200" y="2174875"/>
          <a:ext cx="76200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125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Serviço de Atendimento ao Cidadão - SIC</a:t>
            </a:r>
            <a:endParaRPr lang="pt-BR" sz="28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6780" y="1535113"/>
            <a:ext cx="76200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Respostas dos Pedidos 2012/2017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Sistema Eletrônico do Serviço de Informação aos Cidadãos – </a:t>
            </a:r>
            <a:r>
              <a:rPr lang="pt-BR" sz="1000" dirty="0" err="1">
                <a:latin typeface="Century Gothic" panose="020B0502020202020204" pitchFamily="34" charset="0"/>
              </a:rPr>
              <a:t>e-SIC</a:t>
            </a:r>
            <a:r>
              <a:rPr lang="pt-BR" sz="1000" dirty="0">
                <a:latin typeface="Century Gothic" panose="020B0502020202020204" pitchFamily="34" charset="0"/>
              </a:rPr>
              <a:t>. Org. DIPLAN/COPLAN/PROAP.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00000000-0008-0000-0300-000009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0494429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00000000-0008-0000-0300-00000A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52982349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3574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Serviço de Atendimento ao Cidadão - SIC</a:t>
            </a:r>
            <a:endParaRPr lang="pt-BR" sz="28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200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endParaRPr lang="pt-BR" sz="1400" dirty="0">
              <a:solidFill>
                <a:schemeClr val="bg1"/>
              </a:solidFill>
            </a:endParaRPr>
          </a:p>
          <a:p>
            <a:r>
              <a:rPr lang="pt-BR" sz="1400" dirty="0">
                <a:solidFill>
                  <a:schemeClr val="bg1"/>
                </a:solidFill>
              </a:rPr>
              <a:t>Respostas dos Pedidos 2012/2017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Sistema Eletrônico do Serviço de Informação aos Cidadãos – </a:t>
            </a:r>
            <a:r>
              <a:rPr lang="pt-BR" sz="1000" dirty="0" err="1">
                <a:latin typeface="Century Gothic" panose="020B0502020202020204" pitchFamily="34" charset="0"/>
              </a:rPr>
              <a:t>e-SIC</a:t>
            </a:r>
            <a:r>
              <a:rPr lang="pt-BR" sz="1000" dirty="0">
                <a:latin typeface="Century Gothic" panose="020B0502020202020204" pitchFamily="34" charset="0"/>
              </a:rPr>
              <a:t>. Org. DIPLAN/COPLAN/PROAP.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00000000-0008-0000-0300-000008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6653829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00000000-0008-0000-0300-000010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84785951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26072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Serviço de Atendimento ao Cidadão - SIC</a:t>
            </a:r>
            <a:endParaRPr lang="pt-BR" sz="28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200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Perfil dos solicitantes 2012/2017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Sistema Eletrônico do Serviço de Informação aos Cidadãos – </a:t>
            </a:r>
            <a:r>
              <a:rPr lang="pt-BR" sz="1000" dirty="0" err="1">
                <a:latin typeface="Century Gothic" panose="020B0502020202020204" pitchFamily="34" charset="0"/>
              </a:rPr>
              <a:t>e-SIC</a:t>
            </a:r>
            <a:r>
              <a:rPr lang="pt-BR" sz="1000" dirty="0">
                <a:latin typeface="Century Gothic" panose="020B0502020202020204" pitchFamily="34" charset="0"/>
              </a:rPr>
              <a:t>. Org. DIPLAN/COPLAN/PROAP.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00000000-0008-0000-0400-000009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9548579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00000000-0008-0000-0400-00000B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16817468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1523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Serviço de Atendimento ao Cidadão - SIC</a:t>
            </a:r>
            <a:endParaRPr lang="pt-BR" sz="28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200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Perfil dos solicitantes 2012/2017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Sistema Eletrônico do Serviço de Informação aos Cidadãos – </a:t>
            </a:r>
            <a:r>
              <a:rPr lang="pt-BR" sz="1000" dirty="0" err="1">
                <a:latin typeface="Century Gothic" panose="020B0502020202020204" pitchFamily="34" charset="0"/>
              </a:rPr>
              <a:t>e-SIC</a:t>
            </a:r>
            <a:r>
              <a:rPr lang="pt-BR" sz="1000" dirty="0">
                <a:latin typeface="Century Gothic" panose="020B0502020202020204" pitchFamily="34" charset="0"/>
              </a:rPr>
              <a:t>. Org. DIPLAN/COPLAN/PROAP.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00000000-0008-0000-0400-000008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3015055"/>
              </p:ext>
            </p:extLst>
          </p:nvPr>
        </p:nvGraphicFramePr>
        <p:xfrm>
          <a:off x="457200" y="2174874"/>
          <a:ext cx="3657600" cy="4206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00000000-0008-0000-0400-000012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4065823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56477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6">
      <a:dk1>
        <a:srgbClr val="2F2B20"/>
      </a:dk1>
      <a:lt1>
        <a:srgbClr val="FFFFFF"/>
      </a:lt1>
      <a:dk2>
        <a:srgbClr val="00B050"/>
      </a:dk2>
      <a:lt2>
        <a:srgbClr val="DFDCB7"/>
      </a:lt2>
      <a:accent1>
        <a:srgbClr val="FFFFFF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8517</TotalTime>
  <Words>422</Words>
  <Application>Microsoft Office PowerPoint</Application>
  <PresentationFormat>Apresentação na tela (4:3)</PresentationFormat>
  <Paragraphs>110</Paragraphs>
  <Slides>10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Agency FB</vt:lpstr>
      <vt:lpstr>Arial</vt:lpstr>
      <vt:lpstr>Calibri</vt:lpstr>
      <vt:lpstr>Cambria</vt:lpstr>
      <vt:lpstr>Century Gothic</vt:lpstr>
      <vt:lpstr>Tahoma</vt:lpstr>
      <vt:lpstr>Adjacência</vt:lpstr>
      <vt:lpstr>Indicadores da    </vt:lpstr>
      <vt:lpstr>Indicadores da UFGD Serviço de Atendimento ao Cidadão - SIC</vt:lpstr>
      <vt:lpstr>Indicadores da UFGD Serviço de Atendimento ao Cidadão - SIC</vt:lpstr>
      <vt:lpstr>Indicadores da UFGD Serviço de Atendimento ao Cidadão - SIC</vt:lpstr>
      <vt:lpstr>Indicadores da UFGD Serviço de Atendimento ao Cidadão - SIC</vt:lpstr>
      <vt:lpstr>Indicadores da UFGD Serviço de Atendimento ao Cidadão - SIC</vt:lpstr>
      <vt:lpstr>Indicadores da UFGD Serviço de Atendimento ao Cidadão - SIC</vt:lpstr>
      <vt:lpstr>Indicadores da UFGD Serviço de Atendimento ao Cidadão - SIC</vt:lpstr>
      <vt:lpstr>Indicadores da UFGD Serviço de Atendimento ao Cidadão - SIC</vt:lpstr>
      <vt:lpstr>Indicadores da UFGD Serviço de Atendimento ao Cidadão - SIC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Aparecida da Silva</dc:creator>
  <cp:lastModifiedBy>Jose Edson Ferreira Nunes Junior</cp:lastModifiedBy>
  <cp:revision>762</cp:revision>
  <cp:lastPrinted>2013-09-26T11:36:08Z</cp:lastPrinted>
  <dcterms:created xsi:type="dcterms:W3CDTF">2013-09-24T13:35:27Z</dcterms:created>
  <dcterms:modified xsi:type="dcterms:W3CDTF">2018-10-16T19:47:26Z</dcterms:modified>
</cp:coreProperties>
</file>